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0" r:id="rId3"/>
    <p:sldId id="261" r:id="rId4"/>
    <p:sldId id="262" r:id="rId5"/>
    <p:sldId id="263" r:id="rId6"/>
    <p:sldId id="265" r:id="rId7"/>
    <p:sldId id="264" r:id="rId8"/>
    <p:sldId id="266" r:id="rId9"/>
    <p:sldId id="268" r:id="rId10"/>
    <p:sldId id="267" r:id="rId11"/>
    <p:sldId id="269" r:id="rId12"/>
    <p:sldId id="270"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89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dirty="0"/>
              <a:t>5/18/2020</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FB075A7A-4A9A-410F-B848-AB998ACC9419}" type="datetimeFigureOut">
              <a:rPr lang="en-US" dirty="0"/>
              <a:pPr/>
              <a:t>5/18/2020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A5F3E88-2D66-4D17-B0FA-EA13CB20B2FF}" type="datetimeFigureOut">
              <a:rPr lang="en-US" dirty="0"/>
              <a:pPr/>
              <a:t>5/18/2020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4D8F36E1-9596-4E98-8786-4A17C5D29C65}" type="datetimeFigureOut">
              <a:rPr lang="en-US" dirty="0"/>
              <a:pPr/>
              <a:t>5/18/2020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EE4D1A55-63BC-4BA2-9538-7DDEADA10621}" type="datetimeFigureOut">
              <a:rPr lang="en-US" dirty="0"/>
              <a:t>5/18/2020</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66D01ABB-8821-4BF5-97A9-E1A66ACAEAA9}" type="datetimeFigureOut">
              <a:rPr lang="en-US" dirty="0"/>
              <a:pPr/>
              <a:t>5/18/2020</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20C37B1C-D4A1-4A4F-A470-80868146AFC5}" type="datetimeFigureOut">
              <a:rPr lang="en-US" dirty="0"/>
              <a:pPr/>
              <a:t>5/18/2020</a:t>
            </a:fld>
            <a:endParaRPr lang="en-US" dirty="0"/>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6D31D1B9-F39E-471E-80A9-595CAA5664AD}" type="datetimeFigureOut">
              <a:rPr lang="en-US" dirty="0"/>
              <a:pPr/>
              <a:t>5/18/2020</a:t>
            </a:fld>
            <a:endParaRPr lang="en-US" dirty="0"/>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33FCEABC-E2B9-4606-A74F-CB06AF596887}" type="datetimeFigureOut">
              <a:rPr lang="en-US" dirty="0"/>
              <a:pPr/>
              <a:t>5/18/2020</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A8850A0-01A3-4F4E-AA52-F716A9BFD4EB}" type="datetimeFigureOut">
              <a:rPr lang="en-US" dirty="0"/>
              <a:pPr/>
              <a:t>5/18/2020</a:t>
            </a:fld>
            <a:endParaRPr lang="en-US" dirty="0"/>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dirty="0"/>
              <a:pPr/>
              <a:t>‹#›</a:t>
            </a:fld>
            <a:endParaRPr lang="en-US" dirty="0"/>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5/18/2020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17205CAA-4E5A-4223-BD55-C5D2841AC9EF}" type="datetimeFigureOut">
              <a:rPr lang="en-US" dirty="0"/>
              <a:t>5/18/2020</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mp"/><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mp"/><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s://datos.madrid.es/egob/catalogo/212616-74-policia-estadisticas.xlsx" TargetMode="External"/><Relationship Id="rId2" Type="http://schemas.openxmlformats.org/officeDocument/2006/relationships/hyperlink" Target="https://es.wikipedia.org/wiki/Anexo:Barrios_administrativos_de_Madri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2.bmp"/><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FE16-99B8-4370-8651-D444C63FD7CC}"/>
              </a:ext>
            </a:extLst>
          </p:cNvPr>
          <p:cNvSpPr>
            <a:spLocks noGrp="1"/>
          </p:cNvSpPr>
          <p:nvPr>
            <p:ph type="ctrTitle"/>
          </p:nvPr>
        </p:nvSpPr>
        <p:spPr/>
        <p:txBody>
          <a:bodyPr/>
          <a:lstStyle/>
          <a:p>
            <a:r>
              <a:rPr lang="es-ES" dirty="0"/>
              <a:t>IBM CAPSTONE PROJECT</a:t>
            </a:r>
          </a:p>
        </p:txBody>
      </p:sp>
      <p:sp>
        <p:nvSpPr>
          <p:cNvPr id="3" name="Subtitle 2">
            <a:extLst>
              <a:ext uri="{FF2B5EF4-FFF2-40B4-BE49-F238E27FC236}">
                <a16:creationId xmlns:a16="http://schemas.microsoft.com/office/drawing/2014/main" id="{023C9A35-60C8-49FA-9F60-310942A9C9F4}"/>
              </a:ext>
            </a:extLst>
          </p:cNvPr>
          <p:cNvSpPr>
            <a:spLocks noGrp="1"/>
          </p:cNvSpPr>
          <p:nvPr>
            <p:ph type="subTitle" idx="1"/>
          </p:nvPr>
        </p:nvSpPr>
        <p:spPr/>
        <p:txBody>
          <a:bodyPr/>
          <a:lstStyle/>
          <a:p>
            <a:r>
              <a:rPr lang="es-ES" dirty="0" err="1"/>
              <a:t>Moving</a:t>
            </a:r>
            <a:r>
              <a:rPr lang="es-ES" dirty="0"/>
              <a:t> to Madrid</a:t>
            </a:r>
          </a:p>
        </p:txBody>
      </p:sp>
    </p:spTree>
    <p:extLst>
      <p:ext uri="{BB962C8B-B14F-4D97-AF65-F5344CB8AC3E}">
        <p14:creationId xmlns:p14="http://schemas.microsoft.com/office/powerpoint/2010/main" val="347357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AF146-4C27-4D6B-953D-914B3C671D20}"/>
              </a:ext>
            </a:extLst>
          </p:cNvPr>
          <p:cNvSpPr>
            <a:spLocks noGrp="1"/>
          </p:cNvSpPr>
          <p:nvPr>
            <p:ph type="title"/>
          </p:nvPr>
        </p:nvSpPr>
        <p:spPr>
          <a:xfrm>
            <a:off x="1066800" y="642594"/>
            <a:ext cx="10058400" cy="1371600"/>
          </a:xfrm>
        </p:spPr>
        <p:txBody>
          <a:bodyPr>
            <a:normAutofit/>
          </a:bodyPr>
          <a:lstStyle/>
          <a:p>
            <a:r>
              <a:rPr lang="en-US" sz="4400" spc="80" dirty="0"/>
              <a:t>3.2. Clustering Neighborhoods</a:t>
            </a:r>
            <a:br>
              <a:rPr lang="en-US" sz="4400" spc="80" dirty="0"/>
            </a:br>
            <a:endParaRPr lang="es-ES" sz="4400" dirty="0"/>
          </a:p>
        </p:txBody>
      </p:sp>
      <p:sp>
        <p:nvSpPr>
          <p:cNvPr id="3" name="Content Placeholder 2">
            <a:extLst>
              <a:ext uri="{FF2B5EF4-FFF2-40B4-BE49-F238E27FC236}">
                <a16:creationId xmlns:a16="http://schemas.microsoft.com/office/drawing/2014/main" id="{E8BF2BB4-DDD0-4198-99FD-890AB5DFA22D}"/>
              </a:ext>
            </a:extLst>
          </p:cNvPr>
          <p:cNvSpPr>
            <a:spLocks noGrp="1"/>
          </p:cNvSpPr>
          <p:nvPr>
            <p:ph idx="1"/>
          </p:nvPr>
        </p:nvSpPr>
        <p:spPr>
          <a:xfrm>
            <a:off x="1066800" y="2103120"/>
            <a:ext cx="6485467" cy="3931920"/>
          </a:xfrm>
        </p:spPr>
        <p:txBody>
          <a:bodyPr>
            <a:normAutofit lnSpcReduction="10000"/>
          </a:bodyPr>
          <a:lstStyle/>
          <a:p>
            <a:r>
              <a:rPr lang="en-US" dirty="0"/>
              <a:t>We run k-means algorithm to cluster the neighborhood into 4 clusters. We use the Folium library to visualize the neighborhoods in Madrid and their emerging clusters.</a:t>
            </a:r>
          </a:p>
          <a:p>
            <a:pPr marL="0" indent="0">
              <a:buNone/>
            </a:pPr>
            <a:endParaRPr lang="en-US" dirty="0"/>
          </a:p>
          <a:p>
            <a:pPr marL="0" indent="0" algn="just">
              <a:buNone/>
            </a:pPr>
            <a:r>
              <a:rPr lang="en-US" sz="1700" b="1" dirty="0"/>
              <a:t>Cluster 1.</a:t>
            </a:r>
            <a:r>
              <a:rPr lang="en-US" sz="1700" dirty="0"/>
              <a:t> Basically based on food shops with a slight touch of outdoors activities.</a:t>
            </a:r>
          </a:p>
          <a:p>
            <a:pPr marL="0" indent="0" algn="just">
              <a:buNone/>
            </a:pPr>
            <a:r>
              <a:rPr lang="en-US" sz="1700" b="1" dirty="0"/>
              <a:t>Cluster 2. </a:t>
            </a:r>
            <a:r>
              <a:rPr lang="en-US" sz="1700" dirty="0"/>
              <a:t>In this cluster we find most neighborhoods we have previously selected. They are very alike. </a:t>
            </a:r>
          </a:p>
          <a:p>
            <a:pPr marL="0" indent="0" algn="just">
              <a:buNone/>
            </a:pPr>
            <a:r>
              <a:rPr lang="en-US" sz="1700" b="1" dirty="0"/>
              <a:t>Cluster 3. </a:t>
            </a:r>
            <a:r>
              <a:rPr lang="en-US" sz="1700" dirty="0"/>
              <a:t>Most venues are markets and restaurant businesses. Therefore, it is not very recommendable for our purpose.</a:t>
            </a:r>
          </a:p>
          <a:p>
            <a:pPr marL="0" indent="0" algn="just">
              <a:buNone/>
            </a:pPr>
            <a:r>
              <a:rPr lang="en-US" sz="1700" b="1" dirty="0"/>
              <a:t>Cluster 4. </a:t>
            </a:r>
            <a:r>
              <a:rPr lang="en-US" sz="1700" dirty="0"/>
              <a:t>There are gyms and other type of businesses non-related to our purpose.</a:t>
            </a:r>
          </a:p>
          <a:p>
            <a:pPr marL="0" indent="0" algn="just">
              <a:buNone/>
            </a:pPr>
            <a:endParaRPr lang="en-US" sz="1700" dirty="0"/>
          </a:p>
          <a:p>
            <a:endParaRPr lang="es-ES" dirty="0"/>
          </a:p>
        </p:txBody>
      </p:sp>
      <p:pic>
        <p:nvPicPr>
          <p:cNvPr id="4" name="Picture 3" descr="A picture containing text, map&#10;&#10;Description automatically generated">
            <a:extLst>
              <a:ext uri="{FF2B5EF4-FFF2-40B4-BE49-F238E27FC236}">
                <a16:creationId xmlns:a16="http://schemas.microsoft.com/office/drawing/2014/main" id="{51AB6623-681E-4232-88CE-245BD12F7538}"/>
              </a:ext>
            </a:extLst>
          </p:cNvPr>
          <p:cNvPicPr/>
          <p:nvPr/>
        </p:nvPicPr>
        <p:blipFill>
          <a:blip r:embed="rId2">
            <a:extLst>
              <a:ext uri="{28A0092B-C50C-407E-A947-70E740481C1C}">
                <a14:useLocalDpi xmlns:a14="http://schemas.microsoft.com/office/drawing/2010/main" val="0"/>
              </a:ext>
            </a:extLst>
          </a:blip>
          <a:stretch>
            <a:fillRect/>
          </a:stretch>
        </p:blipFill>
        <p:spPr>
          <a:xfrm>
            <a:off x="7717971" y="2939143"/>
            <a:ext cx="3918858" cy="2612571"/>
          </a:xfrm>
          <a:prstGeom prst="rect">
            <a:avLst/>
          </a:prstGeom>
        </p:spPr>
      </p:pic>
      <p:pic>
        <p:nvPicPr>
          <p:cNvPr id="6" name="Graphic 5" descr="Star">
            <a:extLst>
              <a:ext uri="{FF2B5EF4-FFF2-40B4-BE49-F238E27FC236}">
                <a16:creationId xmlns:a16="http://schemas.microsoft.com/office/drawing/2014/main" id="{3297EB5C-E36E-41D3-8323-29D1F1974D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314" y="3758837"/>
            <a:ext cx="620486" cy="620486"/>
          </a:xfrm>
          <a:prstGeom prst="rect">
            <a:avLst/>
          </a:prstGeom>
        </p:spPr>
      </p:pic>
      <p:pic>
        <p:nvPicPr>
          <p:cNvPr id="8" name="Graphic 7" descr="Wine">
            <a:extLst>
              <a:ext uri="{FF2B5EF4-FFF2-40B4-BE49-F238E27FC236}">
                <a16:creationId xmlns:a16="http://schemas.microsoft.com/office/drawing/2014/main" id="{9C7096F1-C039-4089-8314-58F855468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0499" y="5551714"/>
            <a:ext cx="681845" cy="681845"/>
          </a:xfrm>
          <a:prstGeom prst="rect">
            <a:avLst/>
          </a:prstGeom>
        </p:spPr>
      </p:pic>
    </p:spTree>
    <p:extLst>
      <p:ext uri="{BB962C8B-B14F-4D97-AF65-F5344CB8AC3E}">
        <p14:creationId xmlns:p14="http://schemas.microsoft.com/office/powerpoint/2010/main" val="1260099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B534-4EDA-4F16-A4EA-6A4C3AA034B7}"/>
              </a:ext>
            </a:extLst>
          </p:cNvPr>
          <p:cNvSpPr>
            <a:spLocks noGrp="1"/>
          </p:cNvSpPr>
          <p:nvPr>
            <p:ph type="title"/>
          </p:nvPr>
        </p:nvSpPr>
        <p:spPr/>
        <p:txBody>
          <a:bodyPr/>
          <a:lstStyle/>
          <a:p>
            <a:r>
              <a:rPr lang="es-ES" dirty="0"/>
              <a:t>4.	</a:t>
            </a:r>
            <a:r>
              <a:rPr lang="es-ES" dirty="0" err="1"/>
              <a:t>Discussion</a:t>
            </a:r>
            <a:r>
              <a:rPr lang="es-ES" dirty="0"/>
              <a:t> </a:t>
            </a:r>
          </a:p>
        </p:txBody>
      </p:sp>
      <p:sp>
        <p:nvSpPr>
          <p:cNvPr id="3" name="Content Placeholder 2">
            <a:extLst>
              <a:ext uri="{FF2B5EF4-FFF2-40B4-BE49-F238E27FC236}">
                <a16:creationId xmlns:a16="http://schemas.microsoft.com/office/drawing/2014/main" id="{48FE81E9-5CF1-453C-8A12-C7F0059772F6}"/>
              </a:ext>
            </a:extLst>
          </p:cNvPr>
          <p:cNvSpPr>
            <a:spLocks noGrp="1"/>
          </p:cNvSpPr>
          <p:nvPr>
            <p:ph idx="1"/>
          </p:nvPr>
        </p:nvSpPr>
        <p:spPr>
          <a:xfrm>
            <a:off x="1066800" y="1785257"/>
            <a:ext cx="10058400" cy="4249783"/>
          </a:xfrm>
        </p:spPr>
        <p:txBody>
          <a:bodyPr/>
          <a:lstStyle/>
          <a:p>
            <a:r>
              <a:rPr lang="en-US" dirty="0"/>
              <a:t>As seen before, our perfect neighborhood should be in cluster 1 or cluster 2. </a:t>
            </a:r>
          </a:p>
          <a:p>
            <a:endParaRPr lang="en-US" dirty="0"/>
          </a:p>
          <a:p>
            <a:r>
              <a:rPr lang="en-US" dirty="0"/>
              <a:t>On Foursquare no information about schools and daycare centers is available, which would be a must-have in this case. </a:t>
            </a:r>
          </a:p>
          <a:p>
            <a:r>
              <a:rPr lang="en-US" dirty="0"/>
              <a:t>We have extracted this information from other tool, we used </a:t>
            </a:r>
            <a:r>
              <a:rPr lang="en-US" dirty="0" err="1"/>
              <a:t>Googleapis</a:t>
            </a:r>
            <a:r>
              <a:rPr lang="en-US" dirty="0"/>
              <a:t> by proximity, put it into a </a:t>
            </a:r>
            <a:r>
              <a:rPr lang="en-US" dirty="0" err="1"/>
              <a:t>dataframe</a:t>
            </a:r>
            <a:r>
              <a:rPr lang="en-US" dirty="0"/>
              <a:t> and sorted it by higher values</a:t>
            </a:r>
          </a:p>
          <a:p>
            <a:endParaRPr lang="es-ES" dirty="0"/>
          </a:p>
        </p:txBody>
      </p:sp>
      <p:pic>
        <p:nvPicPr>
          <p:cNvPr id="4" name="Picture 3" descr="A screenshot of a cell phone&#10;&#10;Description automatically generated">
            <a:extLst>
              <a:ext uri="{FF2B5EF4-FFF2-40B4-BE49-F238E27FC236}">
                <a16:creationId xmlns:a16="http://schemas.microsoft.com/office/drawing/2014/main" id="{AE9C19AC-A41A-4069-B87F-6FBF7696A0B9}"/>
              </a:ext>
            </a:extLst>
          </p:cNvPr>
          <p:cNvPicPr/>
          <p:nvPr/>
        </p:nvPicPr>
        <p:blipFill>
          <a:blip r:embed="rId2">
            <a:extLst>
              <a:ext uri="{28A0092B-C50C-407E-A947-70E740481C1C}">
                <a14:useLocalDpi xmlns:a14="http://schemas.microsoft.com/office/drawing/2010/main" val="0"/>
              </a:ext>
            </a:extLst>
          </a:blip>
          <a:stretch>
            <a:fillRect/>
          </a:stretch>
        </p:blipFill>
        <p:spPr>
          <a:xfrm>
            <a:off x="1251494" y="4084981"/>
            <a:ext cx="5400040" cy="2130425"/>
          </a:xfrm>
          <a:prstGeom prst="rect">
            <a:avLst/>
          </a:prstGeom>
        </p:spPr>
      </p:pic>
      <p:sp>
        <p:nvSpPr>
          <p:cNvPr id="6" name="Rectangle 5">
            <a:extLst>
              <a:ext uri="{FF2B5EF4-FFF2-40B4-BE49-F238E27FC236}">
                <a16:creationId xmlns:a16="http://schemas.microsoft.com/office/drawing/2014/main" id="{B75CA6C0-20BF-4DC5-9EC1-D62B3EDCF238}"/>
              </a:ext>
            </a:extLst>
          </p:cNvPr>
          <p:cNvSpPr/>
          <p:nvPr/>
        </p:nvSpPr>
        <p:spPr>
          <a:xfrm>
            <a:off x="7228841" y="3910148"/>
            <a:ext cx="4201159" cy="2308324"/>
          </a:xfrm>
          <a:prstGeom prst="rect">
            <a:avLst/>
          </a:prstGeom>
        </p:spPr>
        <p:txBody>
          <a:bodyPr wrap="square">
            <a:spAutoFit/>
          </a:bodyPr>
          <a:lstStyle/>
          <a:p>
            <a:pPr algn="just"/>
            <a:r>
              <a:rPr lang="en-US" dirty="0"/>
              <a:t>The neighborhoods with most daycare centers and schools are: Ensanche, Acacias, Niño Jesus and Santa Eugenia. </a:t>
            </a:r>
          </a:p>
          <a:p>
            <a:pPr algn="just"/>
            <a:endParaRPr lang="en-US" dirty="0"/>
          </a:p>
          <a:p>
            <a:pPr algn="just"/>
            <a:r>
              <a:rPr lang="en-US" dirty="0"/>
              <a:t>Santa Eugenia is Cluster 4 (Others) non-recommendable for our purpose.</a:t>
            </a:r>
            <a:endParaRPr lang="es-ES" dirty="0"/>
          </a:p>
        </p:txBody>
      </p:sp>
      <p:pic>
        <p:nvPicPr>
          <p:cNvPr id="7" name="Graphic 6" descr="Backpack">
            <a:extLst>
              <a:ext uri="{FF2B5EF4-FFF2-40B4-BE49-F238E27FC236}">
                <a16:creationId xmlns:a16="http://schemas.microsoft.com/office/drawing/2014/main" id="{95D8B5E2-0CCF-4FBF-8879-5B6D6C8A0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58810" y="2210123"/>
            <a:ext cx="637580" cy="637580"/>
          </a:xfrm>
          <a:prstGeom prst="rect">
            <a:avLst/>
          </a:prstGeom>
        </p:spPr>
      </p:pic>
    </p:spTree>
    <p:extLst>
      <p:ext uri="{BB962C8B-B14F-4D97-AF65-F5344CB8AC3E}">
        <p14:creationId xmlns:p14="http://schemas.microsoft.com/office/powerpoint/2010/main" val="82487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FE5A6B-A333-4253-9D45-EC23521444A4}"/>
              </a:ext>
            </a:extLst>
          </p:cNvPr>
          <p:cNvSpPr>
            <a:spLocks noGrp="1"/>
          </p:cNvSpPr>
          <p:nvPr>
            <p:ph idx="1"/>
          </p:nvPr>
        </p:nvSpPr>
        <p:spPr>
          <a:xfrm>
            <a:off x="1066800" y="925286"/>
            <a:ext cx="10058400" cy="5109754"/>
          </a:xfrm>
        </p:spPr>
        <p:txBody>
          <a:bodyPr>
            <a:normAutofit lnSpcReduction="10000"/>
          </a:bodyPr>
          <a:lstStyle/>
          <a:p>
            <a:pPr algn="just"/>
            <a:r>
              <a:rPr lang="en-US" dirty="0"/>
              <a:t>We have narrowed the number of boroughs/neighborhoods regarding the type of neighborhood.</a:t>
            </a:r>
          </a:p>
          <a:p>
            <a:pPr algn="just"/>
            <a:r>
              <a:rPr lang="en-US" dirty="0"/>
              <a:t>We would also need to select it depending on the </a:t>
            </a:r>
            <a:r>
              <a:rPr lang="en-US" b="1" dirty="0"/>
              <a:t>important venues</a:t>
            </a:r>
            <a:r>
              <a:rPr lang="en-US" dirty="0"/>
              <a:t>. We have listed them for the narrowed list of neighborhoods, getting:</a:t>
            </a:r>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marL="0" indent="0" algn="just">
              <a:buNone/>
            </a:pPr>
            <a:endParaRPr lang="es-ES" dirty="0"/>
          </a:p>
          <a:p>
            <a:pPr algn="just"/>
            <a:r>
              <a:rPr lang="en-US" dirty="0"/>
              <a:t>As it can be seen, Ensanche has no parks of playgrounds, so it is not recommendable for families with children. </a:t>
            </a:r>
          </a:p>
          <a:p>
            <a:pPr algn="just"/>
            <a:r>
              <a:rPr lang="en-US" dirty="0"/>
              <a:t>Niño Jesus is the neighborhood families would be most interested to live in and Acacias the second one for having everything they will need close by.</a:t>
            </a:r>
            <a:endParaRPr lang="es-ES" dirty="0"/>
          </a:p>
          <a:p>
            <a:endParaRPr lang="es-ES" dirty="0"/>
          </a:p>
        </p:txBody>
      </p:sp>
      <p:pic>
        <p:nvPicPr>
          <p:cNvPr id="4" name="Picture 3" descr="A screenshot of a cell phone&#10;&#10;Description automatically generated">
            <a:extLst>
              <a:ext uri="{FF2B5EF4-FFF2-40B4-BE49-F238E27FC236}">
                <a16:creationId xmlns:a16="http://schemas.microsoft.com/office/drawing/2014/main" id="{97C8EA6B-5CFA-40B5-B0C9-5FB4ADCF64E7}"/>
              </a:ext>
            </a:extLst>
          </p:cNvPr>
          <p:cNvPicPr/>
          <p:nvPr/>
        </p:nvPicPr>
        <p:blipFill>
          <a:blip r:embed="rId2">
            <a:extLst>
              <a:ext uri="{28A0092B-C50C-407E-A947-70E740481C1C}">
                <a14:useLocalDpi xmlns:a14="http://schemas.microsoft.com/office/drawing/2010/main" val="0"/>
              </a:ext>
            </a:extLst>
          </a:blip>
          <a:stretch>
            <a:fillRect/>
          </a:stretch>
        </p:blipFill>
        <p:spPr>
          <a:xfrm>
            <a:off x="2051776" y="2414587"/>
            <a:ext cx="7592967" cy="2028825"/>
          </a:xfrm>
          <a:prstGeom prst="rect">
            <a:avLst/>
          </a:prstGeom>
        </p:spPr>
      </p:pic>
    </p:spTree>
    <p:extLst>
      <p:ext uri="{BB962C8B-B14F-4D97-AF65-F5344CB8AC3E}">
        <p14:creationId xmlns:p14="http://schemas.microsoft.com/office/powerpoint/2010/main" val="3595737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EE4C-2677-4B5B-83A2-BDF4DEE2C4C3}"/>
              </a:ext>
            </a:extLst>
          </p:cNvPr>
          <p:cNvSpPr>
            <a:spLocks noGrp="1"/>
          </p:cNvSpPr>
          <p:nvPr>
            <p:ph type="title"/>
          </p:nvPr>
        </p:nvSpPr>
        <p:spPr/>
        <p:txBody>
          <a:bodyPr>
            <a:normAutofit fontScale="90000"/>
          </a:bodyPr>
          <a:lstStyle/>
          <a:p>
            <a:r>
              <a:rPr lang="es-ES" dirty="0"/>
              <a:t>6.	</a:t>
            </a:r>
            <a:r>
              <a:rPr lang="es-ES" dirty="0" err="1"/>
              <a:t>Conclusions</a:t>
            </a:r>
            <a:r>
              <a:rPr lang="es-ES" dirty="0"/>
              <a:t> and Future </a:t>
            </a:r>
            <a:r>
              <a:rPr lang="es-ES" dirty="0" err="1"/>
              <a:t>directions</a:t>
            </a:r>
            <a:endParaRPr lang="es-ES" dirty="0"/>
          </a:p>
        </p:txBody>
      </p:sp>
      <p:sp>
        <p:nvSpPr>
          <p:cNvPr id="3" name="Content Placeholder 2">
            <a:extLst>
              <a:ext uri="{FF2B5EF4-FFF2-40B4-BE49-F238E27FC236}">
                <a16:creationId xmlns:a16="http://schemas.microsoft.com/office/drawing/2014/main" id="{3AE6358F-82F2-4236-89B2-CC54DEB4653F}"/>
              </a:ext>
            </a:extLst>
          </p:cNvPr>
          <p:cNvSpPr>
            <a:spLocks noGrp="1"/>
          </p:cNvSpPr>
          <p:nvPr>
            <p:ph idx="1"/>
          </p:nvPr>
        </p:nvSpPr>
        <p:spPr/>
        <p:txBody>
          <a:bodyPr>
            <a:normAutofit/>
          </a:bodyPr>
          <a:lstStyle/>
          <a:p>
            <a:pPr algn="just"/>
            <a:r>
              <a:rPr lang="en-US" dirty="0"/>
              <a:t>Madrid is a wide city with a wide range of neighborhoods and deciding which neighborhood moving to can be tricky specially if you are a foreigner. By using data science, we have reduced the number of districts of interest and analyzed them. </a:t>
            </a:r>
          </a:p>
          <a:p>
            <a:pPr algn="just"/>
            <a:endParaRPr lang="en-US" dirty="0"/>
          </a:p>
          <a:p>
            <a:pPr algn="just"/>
            <a:r>
              <a:rPr lang="en-US" dirty="0"/>
              <a:t>This study has focused on one type of interested people: </a:t>
            </a:r>
            <a:r>
              <a:rPr lang="en-US" b="1" dirty="0"/>
              <a:t>families with children</a:t>
            </a:r>
            <a:r>
              <a:rPr lang="en-US" dirty="0"/>
              <a:t>. However, it is important to highlight that this study can be flexible and customized depending on the type of interested profile. For example, young couple or single youngsters may be interested in moving into other types of neighborhoods: livelier and with more leisure areas. </a:t>
            </a:r>
          </a:p>
          <a:p>
            <a:pPr algn="just"/>
            <a:r>
              <a:rPr lang="en-US" dirty="0"/>
              <a:t>Also, it can be used the other way around. Analyzing the venues of each neighborhood, we can tell the profile of the people living there. This can be useful for new businesses and for advertising campaign.</a:t>
            </a:r>
          </a:p>
        </p:txBody>
      </p:sp>
      <p:pic>
        <p:nvPicPr>
          <p:cNvPr id="5" name="Graphic 4" descr="Family with two children">
            <a:extLst>
              <a:ext uri="{FF2B5EF4-FFF2-40B4-BE49-F238E27FC236}">
                <a16:creationId xmlns:a16="http://schemas.microsoft.com/office/drawing/2014/main" id="{96630CE7-2A03-4678-A83A-AC363F6050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2514" y="2939142"/>
            <a:ext cx="729343" cy="729343"/>
          </a:xfrm>
          <a:prstGeom prst="rect">
            <a:avLst/>
          </a:prstGeom>
        </p:spPr>
      </p:pic>
      <p:pic>
        <p:nvPicPr>
          <p:cNvPr id="7" name="Graphic 6" descr="City">
            <a:extLst>
              <a:ext uri="{FF2B5EF4-FFF2-40B4-BE49-F238E27FC236}">
                <a16:creationId xmlns:a16="http://schemas.microsoft.com/office/drawing/2014/main" id="{DE404424-B8DD-406F-BCA4-D23BAA3E33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68000" y="5410201"/>
            <a:ext cx="914400" cy="914400"/>
          </a:xfrm>
          <a:prstGeom prst="rect">
            <a:avLst/>
          </a:prstGeom>
        </p:spPr>
      </p:pic>
    </p:spTree>
    <p:extLst>
      <p:ext uri="{BB962C8B-B14F-4D97-AF65-F5344CB8AC3E}">
        <p14:creationId xmlns:p14="http://schemas.microsoft.com/office/powerpoint/2010/main" val="2038751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937B-D800-4214-906D-EF275A5E5BBB}"/>
              </a:ext>
            </a:extLst>
          </p:cNvPr>
          <p:cNvSpPr>
            <a:spLocks noGrp="1"/>
          </p:cNvSpPr>
          <p:nvPr>
            <p:ph type="title"/>
          </p:nvPr>
        </p:nvSpPr>
        <p:spPr/>
        <p:txBody>
          <a:bodyPr/>
          <a:lstStyle/>
          <a:p>
            <a:r>
              <a:rPr lang="es-ES" dirty="0"/>
              <a:t>7.	</a:t>
            </a:r>
            <a:r>
              <a:rPr lang="es-ES" dirty="0" err="1"/>
              <a:t>References</a:t>
            </a:r>
            <a:endParaRPr lang="es-ES" dirty="0"/>
          </a:p>
        </p:txBody>
      </p:sp>
      <p:sp>
        <p:nvSpPr>
          <p:cNvPr id="3" name="Content Placeholder 2">
            <a:extLst>
              <a:ext uri="{FF2B5EF4-FFF2-40B4-BE49-F238E27FC236}">
                <a16:creationId xmlns:a16="http://schemas.microsoft.com/office/drawing/2014/main" id="{086FF286-B38F-4747-B0D0-5F393251B9F8}"/>
              </a:ext>
            </a:extLst>
          </p:cNvPr>
          <p:cNvSpPr>
            <a:spLocks noGrp="1"/>
          </p:cNvSpPr>
          <p:nvPr>
            <p:ph idx="1"/>
          </p:nvPr>
        </p:nvSpPr>
        <p:spPr>
          <a:xfrm>
            <a:off x="2068285" y="2103120"/>
            <a:ext cx="8534401" cy="3931920"/>
          </a:xfrm>
        </p:spPr>
        <p:txBody>
          <a:bodyPr>
            <a:normAutofit lnSpcReduction="10000"/>
          </a:bodyPr>
          <a:lstStyle/>
          <a:p>
            <a:pPr marL="0" indent="0">
              <a:buNone/>
            </a:pPr>
            <a:r>
              <a:rPr lang="en-US" dirty="0"/>
              <a:t>[1] Wikipedia: </a:t>
            </a:r>
            <a:r>
              <a:rPr lang="en-US" dirty="0">
                <a:hlinkClick r:id="rId2"/>
              </a:rPr>
              <a:t>https://es.wikipedia.org/wiki/Anexo:Barrios_administrativos_de_Madrid</a:t>
            </a:r>
            <a:endParaRPr lang="en-US" dirty="0"/>
          </a:p>
          <a:p>
            <a:pPr marL="0" indent="0">
              <a:buNone/>
            </a:pPr>
            <a:endParaRPr lang="en-US" dirty="0"/>
          </a:p>
          <a:p>
            <a:pPr marL="0" indent="0">
              <a:buNone/>
            </a:pPr>
            <a:r>
              <a:rPr lang="en-US" dirty="0"/>
              <a:t>[2] </a:t>
            </a:r>
            <a:r>
              <a:rPr lang="en-US" dirty="0" err="1"/>
              <a:t>Geopy</a:t>
            </a:r>
            <a:r>
              <a:rPr lang="en-US" dirty="0"/>
              <a:t> library</a:t>
            </a:r>
          </a:p>
          <a:p>
            <a:pPr marL="0" indent="0">
              <a:buNone/>
            </a:pPr>
            <a:endParaRPr lang="en-US" dirty="0"/>
          </a:p>
          <a:p>
            <a:pPr marL="0" indent="0">
              <a:buNone/>
            </a:pPr>
            <a:r>
              <a:rPr lang="en-US" dirty="0"/>
              <a:t>[3] City Council of Madrid: </a:t>
            </a:r>
          </a:p>
          <a:p>
            <a:pPr marL="0" indent="0">
              <a:buNone/>
            </a:pPr>
            <a:r>
              <a:rPr lang="en-US" dirty="0">
                <a:hlinkClick r:id="rId3"/>
              </a:rPr>
              <a:t>https://datos.madrid.es/egob/catalogo/212616-74-policia-estadisticas.xlsx</a:t>
            </a:r>
            <a:endParaRPr lang="en-US" dirty="0"/>
          </a:p>
          <a:p>
            <a:pPr marL="0" indent="0">
              <a:buNone/>
            </a:pPr>
            <a:endParaRPr lang="en-US" dirty="0"/>
          </a:p>
          <a:p>
            <a:pPr marL="0" indent="0">
              <a:buNone/>
            </a:pPr>
            <a:r>
              <a:rPr lang="en-US" dirty="0"/>
              <a:t>[4] </a:t>
            </a:r>
            <a:r>
              <a:rPr lang="en-US" dirty="0" err="1"/>
              <a:t>Forsquare</a:t>
            </a:r>
            <a:r>
              <a:rPr lang="en-US" dirty="0"/>
              <a:t> API</a:t>
            </a:r>
          </a:p>
          <a:p>
            <a:pPr marL="0" indent="0">
              <a:buNone/>
            </a:pPr>
            <a:endParaRPr lang="en-US" dirty="0"/>
          </a:p>
          <a:p>
            <a:pPr marL="0" indent="0">
              <a:buNone/>
            </a:pPr>
            <a:r>
              <a:rPr lang="en-US" dirty="0"/>
              <a:t>[5] Google Map</a:t>
            </a:r>
          </a:p>
          <a:p>
            <a:pPr marL="0" indent="0">
              <a:buNone/>
            </a:pPr>
            <a:endParaRPr lang="es-ES" dirty="0"/>
          </a:p>
        </p:txBody>
      </p:sp>
    </p:spTree>
    <p:extLst>
      <p:ext uri="{BB962C8B-B14F-4D97-AF65-F5344CB8AC3E}">
        <p14:creationId xmlns:p14="http://schemas.microsoft.com/office/powerpoint/2010/main" val="152238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8EE-75AA-4DB5-B784-2677CB2832F2}"/>
              </a:ext>
            </a:extLst>
          </p:cNvPr>
          <p:cNvSpPr>
            <a:spLocks noGrp="1"/>
          </p:cNvSpPr>
          <p:nvPr>
            <p:ph type="title"/>
          </p:nvPr>
        </p:nvSpPr>
        <p:spPr>
          <a:xfrm>
            <a:off x="1066800" y="642594"/>
            <a:ext cx="10058400" cy="1371600"/>
          </a:xfrm>
        </p:spPr>
        <p:txBody>
          <a:bodyPr/>
          <a:lstStyle/>
          <a:p>
            <a:r>
              <a:rPr lang="es-ES" dirty="0"/>
              <a:t>1.	</a:t>
            </a:r>
            <a:r>
              <a:rPr lang="es-ES" dirty="0" err="1"/>
              <a:t>Introduction</a:t>
            </a:r>
            <a:endParaRPr lang="es-ES" dirty="0"/>
          </a:p>
        </p:txBody>
      </p:sp>
      <p:sp>
        <p:nvSpPr>
          <p:cNvPr id="3" name="Content Placeholder 2">
            <a:extLst>
              <a:ext uri="{FF2B5EF4-FFF2-40B4-BE49-F238E27FC236}">
                <a16:creationId xmlns:a16="http://schemas.microsoft.com/office/drawing/2014/main" id="{1D9BFD72-7C74-42BD-82B1-FA10DD855C40}"/>
              </a:ext>
            </a:extLst>
          </p:cNvPr>
          <p:cNvSpPr>
            <a:spLocks noGrp="1"/>
          </p:cNvSpPr>
          <p:nvPr>
            <p:ph idx="1"/>
          </p:nvPr>
        </p:nvSpPr>
        <p:spPr>
          <a:xfrm>
            <a:off x="1066800" y="2103120"/>
            <a:ext cx="10058400" cy="3931920"/>
          </a:xfrm>
        </p:spPr>
        <p:txBody>
          <a:bodyPr>
            <a:normAutofit fontScale="85000" lnSpcReduction="20000"/>
          </a:bodyPr>
          <a:lstStyle/>
          <a:p>
            <a:pPr algn="just"/>
            <a:r>
              <a:rPr lang="en-US" dirty="0"/>
              <a:t>Deciding where to move is a big decision. Especially if you don’t know the city and when several people are involved, including their belongings, luggage, furniture, etc. This decision can be better made with some data science to back it up and make sure it is the right one from the beginning. </a:t>
            </a:r>
          </a:p>
          <a:p>
            <a:endParaRPr lang="en-US" dirty="0"/>
          </a:p>
          <a:p>
            <a:pPr>
              <a:lnSpc>
                <a:spcPct val="120000"/>
              </a:lnSpc>
            </a:pPr>
            <a:r>
              <a:rPr lang="en-US" dirty="0"/>
              <a:t>There are several key aspects: </a:t>
            </a:r>
          </a:p>
          <a:p>
            <a:pPr lvl="1">
              <a:lnSpc>
                <a:spcPct val="120000"/>
              </a:lnSpc>
            </a:pPr>
            <a:r>
              <a:rPr lang="en-US" dirty="0"/>
              <a:t>budget or price per square foot</a:t>
            </a:r>
          </a:p>
          <a:p>
            <a:pPr lvl="1">
              <a:lnSpc>
                <a:spcPct val="120000"/>
              </a:lnSpc>
            </a:pPr>
            <a:r>
              <a:rPr lang="en-US" dirty="0"/>
              <a:t>criminal rate</a:t>
            </a:r>
          </a:p>
          <a:p>
            <a:pPr lvl="1">
              <a:lnSpc>
                <a:spcPct val="120000"/>
              </a:lnSpc>
            </a:pPr>
            <a:r>
              <a:rPr lang="en-US" dirty="0"/>
              <a:t>communications</a:t>
            </a:r>
          </a:p>
          <a:p>
            <a:pPr lvl="1">
              <a:lnSpc>
                <a:spcPct val="120000"/>
              </a:lnSpc>
            </a:pPr>
            <a:r>
              <a:rPr lang="en-US" dirty="0"/>
              <a:t>finding in that neighborhood what matters to the person that is moving. </a:t>
            </a:r>
          </a:p>
          <a:p>
            <a:pPr marL="274320" lvl="1" indent="0">
              <a:lnSpc>
                <a:spcPct val="120000"/>
              </a:lnSpc>
              <a:buNone/>
            </a:pPr>
            <a:r>
              <a:rPr lang="en-US" dirty="0"/>
              <a:t>We are going to focus on the latest.</a:t>
            </a:r>
          </a:p>
          <a:p>
            <a:endParaRPr lang="en-US" dirty="0"/>
          </a:p>
          <a:p>
            <a:pPr algn="just"/>
            <a:r>
              <a:rPr lang="en-US" dirty="0"/>
              <a:t>In this project, we are going use data science and Foursquare to recommend families with children interested in moving to Madrid which neighborhood(s) to choose depending on the venues that are more important to them. That would be schools, daycare centers, parks and groceries.</a:t>
            </a:r>
          </a:p>
          <a:p>
            <a:endParaRPr lang="es-ES" dirty="0"/>
          </a:p>
        </p:txBody>
      </p:sp>
      <p:pic>
        <p:nvPicPr>
          <p:cNvPr id="4" name="Graphic 3" descr="City">
            <a:extLst>
              <a:ext uri="{FF2B5EF4-FFF2-40B4-BE49-F238E27FC236}">
                <a16:creationId xmlns:a16="http://schemas.microsoft.com/office/drawing/2014/main" id="{FF9C4883-1C01-4BCF-BD3C-2027C5A2A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0800" y="1001487"/>
            <a:ext cx="914400" cy="914400"/>
          </a:xfrm>
          <a:prstGeom prst="rect">
            <a:avLst/>
          </a:prstGeom>
        </p:spPr>
      </p:pic>
      <p:pic>
        <p:nvPicPr>
          <p:cNvPr id="20" name="Graphic 19" descr="Train">
            <a:extLst>
              <a:ext uri="{FF2B5EF4-FFF2-40B4-BE49-F238E27FC236}">
                <a16:creationId xmlns:a16="http://schemas.microsoft.com/office/drawing/2014/main" id="{D0B98D66-8CBE-4362-A7AB-2286B80D6D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9961" y="3674008"/>
            <a:ext cx="569524" cy="569524"/>
          </a:xfrm>
          <a:prstGeom prst="rect">
            <a:avLst/>
          </a:prstGeom>
        </p:spPr>
      </p:pic>
    </p:spTree>
    <p:extLst>
      <p:ext uri="{BB962C8B-B14F-4D97-AF65-F5344CB8AC3E}">
        <p14:creationId xmlns:p14="http://schemas.microsoft.com/office/powerpoint/2010/main" val="3598131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021C-B9B5-4932-ADE6-3B67C0E35721}"/>
              </a:ext>
            </a:extLst>
          </p:cNvPr>
          <p:cNvSpPr>
            <a:spLocks noGrp="1"/>
          </p:cNvSpPr>
          <p:nvPr>
            <p:ph type="title"/>
          </p:nvPr>
        </p:nvSpPr>
        <p:spPr/>
        <p:txBody>
          <a:bodyPr>
            <a:normAutofit fontScale="90000"/>
          </a:bodyPr>
          <a:lstStyle/>
          <a:p>
            <a:r>
              <a:rPr lang="en-US" dirty="0"/>
              <a:t>2.	Data description and cleaning</a:t>
            </a:r>
            <a:endParaRPr lang="es-ES" dirty="0"/>
          </a:p>
        </p:txBody>
      </p:sp>
      <p:sp>
        <p:nvSpPr>
          <p:cNvPr id="3" name="Content Placeholder 2">
            <a:extLst>
              <a:ext uri="{FF2B5EF4-FFF2-40B4-BE49-F238E27FC236}">
                <a16:creationId xmlns:a16="http://schemas.microsoft.com/office/drawing/2014/main" id="{03A1917F-FF91-4145-BC88-BA7F1725534A}"/>
              </a:ext>
            </a:extLst>
          </p:cNvPr>
          <p:cNvSpPr>
            <a:spLocks noGrp="1"/>
          </p:cNvSpPr>
          <p:nvPr>
            <p:ph idx="1"/>
          </p:nvPr>
        </p:nvSpPr>
        <p:spPr/>
        <p:txBody>
          <a:bodyPr/>
          <a:lstStyle/>
          <a:p>
            <a:pPr marL="0" indent="0">
              <a:buNone/>
            </a:pPr>
            <a:r>
              <a:rPr lang="en-US" b="1" dirty="0"/>
              <a:t>Data sources:</a:t>
            </a:r>
          </a:p>
          <a:p>
            <a:pPr lvl="1">
              <a:lnSpc>
                <a:spcPct val="150000"/>
              </a:lnSpc>
              <a:buFont typeface="Wingdings" panose="05000000000000000000" pitchFamily="2" charset="2"/>
              <a:buChar char="q"/>
            </a:pPr>
            <a:r>
              <a:rPr lang="en-US" dirty="0"/>
              <a:t> </a:t>
            </a:r>
            <a:r>
              <a:rPr lang="en-US" sz="1800" dirty="0" err="1"/>
              <a:t>Borughs</a:t>
            </a:r>
            <a:r>
              <a:rPr lang="en-US" sz="1800" dirty="0"/>
              <a:t> and neighborhoods in Madrid from Wikipedia</a:t>
            </a:r>
          </a:p>
          <a:p>
            <a:pPr lvl="1" algn="just">
              <a:lnSpc>
                <a:spcPct val="150000"/>
              </a:lnSpc>
              <a:buFont typeface="Wingdings" panose="05000000000000000000" pitchFamily="2" charset="2"/>
              <a:buChar char="q"/>
            </a:pPr>
            <a:r>
              <a:rPr lang="en-US" sz="1800" dirty="0"/>
              <a:t> Latitude and longitude of each neighborhood using </a:t>
            </a:r>
            <a:r>
              <a:rPr lang="en-US" sz="1800" dirty="0" err="1"/>
              <a:t>Geopy</a:t>
            </a:r>
            <a:r>
              <a:rPr lang="en-US" sz="1800" dirty="0"/>
              <a:t> library</a:t>
            </a:r>
          </a:p>
          <a:p>
            <a:pPr lvl="1" algn="just">
              <a:lnSpc>
                <a:spcPct val="150000"/>
              </a:lnSpc>
              <a:buFont typeface="Wingdings" panose="05000000000000000000" pitchFamily="2" charset="2"/>
              <a:buChar char="q"/>
            </a:pPr>
            <a:r>
              <a:rPr lang="en-US" sz="1800" dirty="0"/>
              <a:t> High criminality and noisy boroughs from City Council of Madrid, so that we can discard them as they are not recommendable for families.</a:t>
            </a:r>
          </a:p>
          <a:p>
            <a:pPr lvl="1" algn="just">
              <a:lnSpc>
                <a:spcPct val="150000"/>
              </a:lnSpc>
              <a:buFont typeface="Wingdings" panose="05000000000000000000" pitchFamily="2" charset="2"/>
              <a:buChar char="q"/>
            </a:pPr>
            <a:r>
              <a:rPr lang="en-US" sz="1800" dirty="0"/>
              <a:t> Number of each desired venue and Top 10 venues by neighborhood from Foursquare data</a:t>
            </a:r>
          </a:p>
          <a:p>
            <a:endParaRPr lang="es-ES" dirty="0"/>
          </a:p>
          <a:p>
            <a:endParaRPr lang="es-ES" dirty="0"/>
          </a:p>
        </p:txBody>
      </p:sp>
    </p:spTree>
    <p:extLst>
      <p:ext uri="{BB962C8B-B14F-4D97-AF65-F5344CB8AC3E}">
        <p14:creationId xmlns:p14="http://schemas.microsoft.com/office/powerpoint/2010/main" val="234742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F65DF-50F3-47D8-831A-D37D16B9973C}"/>
              </a:ext>
            </a:extLst>
          </p:cNvPr>
          <p:cNvSpPr>
            <a:spLocks noGrp="1"/>
          </p:cNvSpPr>
          <p:nvPr>
            <p:ph idx="1"/>
          </p:nvPr>
        </p:nvSpPr>
        <p:spPr>
          <a:xfrm>
            <a:off x="1066800" y="957943"/>
            <a:ext cx="10058400" cy="5077097"/>
          </a:xfrm>
        </p:spPr>
        <p:txBody>
          <a:bodyPr/>
          <a:lstStyle/>
          <a:p>
            <a:pPr marL="0" indent="0">
              <a:buNone/>
            </a:pPr>
            <a:r>
              <a:rPr lang="en-US" b="1" dirty="0"/>
              <a:t>Data cleaning and selection</a:t>
            </a:r>
          </a:p>
          <a:p>
            <a:pPr marL="0" indent="0">
              <a:buNone/>
            </a:pPr>
            <a:r>
              <a:rPr lang="en-US" dirty="0"/>
              <a:t>After downloading the information about boroughs and neighborhoods, we get the coordinates of each neighborhood using </a:t>
            </a:r>
            <a:r>
              <a:rPr lang="en-US" dirty="0" err="1"/>
              <a:t>Geopy</a:t>
            </a:r>
            <a:r>
              <a:rPr lang="en-US" dirty="0"/>
              <a:t> library. To do that, we just need the address formed by the name of the neighborhood and borough, creating a string. This is what we get:</a:t>
            </a:r>
          </a:p>
          <a:p>
            <a:endParaRPr lang="es-ES" dirty="0"/>
          </a:p>
        </p:txBody>
      </p:sp>
      <p:pic>
        <p:nvPicPr>
          <p:cNvPr id="4" name="Picture 3" descr="A screenshot of a cell phone&#10;&#10;Description automatically generated">
            <a:extLst>
              <a:ext uri="{FF2B5EF4-FFF2-40B4-BE49-F238E27FC236}">
                <a16:creationId xmlns:a16="http://schemas.microsoft.com/office/drawing/2014/main" id="{65CC31C6-48FE-4F32-AA59-C6C9B2D18688}"/>
              </a:ext>
            </a:extLst>
          </p:cNvPr>
          <p:cNvPicPr/>
          <p:nvPr/>
        </p:nvPicPr>
        <p:blipFill>
          <a:blip r:embed="rId2">
            <a:extLst>
              <a:ext uri="{28A0092B-C50C-407E-A947-70E740481C1C}">
                <a14:useLocalDpi xmlns:a14="http://schemas.microsoft.com/office/drawing/2010/main" val="0"/>
              </a:ext>
            </a:extLst>
          </a:blip>
          <a:stretch>
            <a:fillRect/>
          </a:stretch>
        </p:blipFill>
        <p:spPr>
          <a:xfrm>
            <a:off x="3025720" y="2909808"/>
            <a:ext cx="6346880" cy="2990249"/>
          </a:xfrm>
          <a:prstGeom prst="rect">
            <a:avLst/>
          </a:prstGeom>
        </p:spPr>
      </p:pic>
    </p:spTree>
    <p:extLst>
      <p:ext uri="{BB962C8B-B14F-4D97-AF65-F5344CB8AC3E}">
        <p14:creationId xmlns:p14="http://schemas.microsoft.com/office/powerpoint/2010/main" val="178711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C74E4-728B-4881-86AA-7498EBE83EC7}"/>
              </a:ext>
            </a:extLst>
          </p:cNvPr>
          <p:cNvSpPr>
            <a:spLocks noGrp="1"/>
          </p:cNvSpPr>
          <p:nvPr>
            <p:ph idx="1"/>
          </p:nvPr>
        </p:nvSpPr>
        <p:spPr>
          <a:xfrm>
            <a:off x="1066800" y="1012371"/>
            <a:ext cx="10058400" cy="5022669"/>
          </a:xfrm>
        </p:spPr>
        <p:txBody>
          <a:bodyPr/>
          <a:lstStyle/>
          <a:p>
            <a:r>
              <a:rPr lang="en-US" dirty="0"/>
              <a:t>Madrid has </a:t>
            </a:r>
            <a:r>
              <a:rPr lang="en-US" u="sng" dirty="0"/>
              <a:t>21 boroughs and 131 neighborhoods</a:t>
            </a:r>
            <a:r>
              <a:rPr lang="en-US" dirty="0"/>
              <a:t>. </a:t>
            </a:r>
          </a:p>
          <a:p>
            <a:pPr marL="0" indent="0">
              <a:buNone/>
            </a:pPr>
            <a:endParaRPr lang="en-US" dirty="0"/>
          </a:p>
          <a:p>
            <a:pPr marL="0" indent="0">
              <a:buNone/>
            </a:pPr>
            <a:endParaRPr lang="en-US" dirty="0"/>
          </a:p>
          <a:p>
            <a:r>
              <a:rPr lang="en-US" dirty="0"/>
              <a:t>To reduce the number of neighborhoods to be compared, we exclude boroughs with </a:t>
            </a:r>
            <a:r>
              <a:rPr lang="en-US" b="1" dirty="0"/>
              <a:t>high criminality</a:t>
            </a:r>
            <a:r>
              <a:rPr lang="en-US" dirty="0"/>
              <a:t>. This includes:</a:t>
            </a:r>
          </a:p>
          <a:p>
            <a:pPr lvl="2"/>
            <a:r>
              <a:rPr lang="en-US" sz="1600" dirty="0"/>
              <a:t>Boroughs with high number of </a:t>
            </a:r>
            <a:r>
              <a:rPr lang="en-US" sz="1600" b="1" dirty="0"/>
              <a:t>people arrested </a:t>
            </a:r>
            <a:r>
              <a:rPr lang="en-US" sz="1600" dirty="0"/>
              <a:t>(for any reason)</a:t>
            </a:r>
          </a:p>
          <a:p>
            <a:pPr lvl="2"/>
            <a:r>
              <a:rPr lang="en-US" sz="1600" dirty="0"/>
              <a:t>Boroughs with high number of complaints related to </a:t>
            </a:r>
            <a:r>
              <a:rPr lang="en-US" sz="1600" b="1" dirty="0"/>
              <a:t>alcohol</a:t>
            </a:r>
            <a:r>
              <a:rPr lang="en-US" sz="1600" dirty="0"/>
              <a:t>, usually drinking in the street which is not allowed</a:t>
            </a:r>
          </a:p>
          <a:p>
            <a:pPr lvl="2"/>
            <a:r>
              <a:rPr lang="en-US" sz="1600" dirty="0"/>
              <a:t>Boroughs with high number of </a:t>
            </a:r>
            <a:r>
              <a:rPr lang="en-US" sz="1600" b="1" dirty="0"/>
              <a:t>businesses complaints</a:t>
            </a:r>
            <a:r>
              <a:rPr lang="en-US" sz="1600" dirty="0"/>
              <a:t>, this includes complaints about noise, sanitary and others</a:t>
            </a:r>
          </a:p>
          <a:p>
            <a:pPr marL="548640" lvl="2" indent="0">
              <a:buNone/>
            </a:pPr>
            <a:r>
              <a:rPr lang="en-US" sz="1600" dirty="0"/>
              <a:t> </a:t>
            </a:r>
          </a:p>
          <a:p>
            <a:r>
              <a:rPr lang="en-US" dirty="0"/>
              <a:t>This way the number of boroughs to study is reduced to 4: </a:t>
            </a:r>
            <a:r>
              <a:rPr lang="en-US" dirty="0" err="1"/>
              <a:t>Arganzuela</a:t>
            </a:r>
            <a:r>
              <a:rPr lang="en-US" dirty="0"/>
              <a:t>, </a:t>
            </a:r>
            <a:r>
              <a:rPr lang="en-US" dirty="0" err="1"/>
              <a:t>Retiro</a:t>
            </a:r>
            <a:r>
              <a:rPr lang="en-US" dirty="0"/>
              <a:t>, Chamartín and Villa de </a:t>
            </a:r>
            <a:r>
              <a:rPr lang="en-US" dirty="0" err="1"/>
              <a:t>Vallecas</a:t>
            </a:r>
            <a:r>
              <a:rPr lang="en-US" dirty="0"/>
              <a:t>; and 22 neighborhoods. </a:t>
            </a:r>
            <a:endParaRPr lang="es-ES" dirty="0"/>
          </a:p>
          <a:p>
            <a:endParaRPr lang="es-ES" dirty="0"/>
          </a:p>
        </p:txBody>
      </p:sp>
      <p:pic>
        <p:nvPicPr>
          <p:cNvPr id="9" name="Graphic 8" descr="Handcuffs">
            <a:extLst>
              <a:ext uri="{FF2B5EF4-FFF2-40B4-BE49-F238E27FC236}">
                <a16:creationId xmlns:a16="http://schemas.microsoft.com/office/drawing/2014/main" id="{8E14E97A-DA6E-44CB-ACFA-1508C3ABD0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02072">
            <a:off x="10668000" y="1417762"/>
            <a:ext cx="914400" cy="914400"/>
          </a:xfrm>
          <a:prstGeom prst="rect">
            <a:avLst/>
          </a:prstGeom>
        </p:spPr>
      </p:pic>
    </p:spTree>
    <p:extLst>
      <p:ext uri="{BB962C8B-B14F-4D97-AF65-F5344CB8AC3E}">
        <p14:creationId xmlns:p14="http://schemas.microsoft.com/office/powerpoint/2010/main" val="347717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DDA881-5D9D-4F52-AD60-A142ACBDB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A56134A0-9F47-4665-BC96-5566EC5B1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9" name="Rectangle 18">
            <a:extLst>
              <a:ext uri="{FF2B5EF4-FFF2-40B4-BE49-F238E27FC236}">
                <a16:creationId xmlns:a16="http://schemas.microsoft.com/office/drawing/2014/main" id="{9D5D3CFE-D66C-49C0-87D7-07E4ECE01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21" name="Rectangle 20">
            <a:extLst>
              <a:ext uri="{FF2B5EF4-FFF2-40B4-BE49-F238E27FC236}">
                <a16:creationId xmlns:a16="http://schemas.microsoft.com/office/drawing/2014/main" id="{9887CA7B-AEFF-490F-9D28-A4F723F2D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23" name="Group 22">
            <a:extLst>
              <a:ext uri="{FF2B5EF4-FFF2-40B4-BE49-F238E27FC236}">
                <a16:creationId xmlns:a16="http://schemas.microsoft.com/office/drawing/2014/main" id="{4FF1D92E-E0D0-4149-AC3E-3C9DD21BCE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24" name="Straight Connector 23">
              <a:extLst>
                <a:ext uri="{FF2B5EF4-FFF2-40B4-BE49-F238E27FC236}">
                  <a16:creationId xmlns:a16="http://schemas.microsoft.com/office/drawing/2014/main" id="{136E317F-C641-465A-B21D-8532E7A8AA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D84CFB-7731-4931-A11E-E85C4D80AD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2F99FD-7C70-4399-A3A4-5EDE22A16C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9C14C653-5C5B-4732-A9E6-C126C006C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30" name="Rectangle 29">
            <a:extLst>
              <a:ext uri="{FF2B5EF4-FFF2-40B4-BE49-F238E27FC236}">
                <a16:creationId xmlns:a16="http://schemas.microsoft.com/office/drawing/2014/main" id="{A5AB8AAE-E746-478E-A5FA-C9EAB442B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2">
              <a:lumMod val="7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1147A0F-1586-4C3A-B85F-130F4E7ABD96}"/>
              </a:ext>
            </a:extLst>
          </p:cNvPr>
          <p:cNvSpPr>
            <a:spLocks noGrp="1"/>
          </p:cNvSpPr>
          <p:nvPr>
            <p:ph type="title"/>
          </p:nvPr>
        </p:nvSpPr>
        <p:spPr>
          <a:xfrm>
            <a:off x="1136849" y="1348844"/>
            <a:ext cx="5716338" cy="3042706"/>
          </a:xfrm>
        </p:spPr>
        <p:txBody>
          <a:bodyPr vert="horz" lIns="91440" tIns="45720" rIns="91440" bIns="45720" rtlCol="0" anchor="ctr">
            <a:normAutofit/>
          </a:bodyPr>
          <a:lstStyle/>
          <a:p>
            <a:pPr algn="ctr">
              <a:lnSpc>
                <a:spcPct val="83000"/>
              </a:lnSpc>
            </a:pPr>
            <a:r>
              <a:rPr lang="en-US" sz="4700" cap="all" spc="-100" dirty="0">
                <a:effectLst>
                  <a:outerShdw blurRad="38100" dist="12700" dir="2700000" algn="tl" rotWithShape="0">
                    <a:prstClr val="black">
                      <a:alpha val="40000"/>
                    </a:prstClr>
                  </a:outerShdw>
                </a:effectLst>
              </a:rPr>
              <a:t>3.	Methodology </a:t>
            </a:r>
          </a:p>
        </p:txBody>
      </p:sp>
      <p:sp>
        <p:nvSpPr>
          <p:cNvPr id="3" name="Content Placeholder 2">
            <a:extLst>
              <a:ext uri="{FF2B5EF4-FFF2-40B4-BE49-F238E27FC236}">
                <a16:creationId xmlns:a16="http://schemas.microsoft.com/office/drawing/2014/main" id="{8DA6B19F-EF08-440E-A44E-847AFCDDDD17}"/>
              </a:ext>
            </a:extLst>
          </p:cNvPr>
          <p:cNvSpPr>
            <a:spLocks noGrp="1"/>
          </p:cNvSpPr>
          <p:nvPr>
            <p:ph idx="1"/>
          </p:nvPr>
        </p:nvSpPr>
        <p:spPr>
          <a:xfrm>
            <a:off x="1317386" y="4682062"/>
            <a:ext cx="5355264" cy="950253"/>
          </a:xfrm>
        </p:spPr>
        <p:txBody>
          <a:bodyPr vert="horz" lIns="91440" tIns="45720" rIns="91440" bIns="45720" rtlCol="0">
            <a:normAutofit/>
          </a:bodyPr>
          <a:lstStyle/>
          <a:p>
            <a:pPr marL="0" indent="0" algn="ctr">
              <a:spcBef>
                <a:spcPts val="0"/>
              </a:spcBef>
              <a:spcAft>
                <a:spcPts val="600"/>
              </a:spcAft>
              <a:buNone/>
            </a:pPr>
            <a:r>
              <a:rPr lang="en-US" sz="4000" spc="80" dirty="0">
                <a:solidFill>
                  <a:schemeClr val="tx2"/>
                </a:solidFill>
              </a:rPr>
              <a:t>3.1. Maps</a:t>
            </a:r>
          </a:p>
        </p:txBody>
      </p:sp>
      <p:sp>
        <p:nvSpPr>
          <p:cNvPr id="32" name="Rectangle 31">
            <a:extLst>
              <a:ext uri="{FF2B5EF4-FFF2-40B4-BE49-F238E27FC236}">
                <a16:creationId xmlns:a16="http://schemas.microsoft.com/office/drawing/2014/main" id="{33324906-5B08-4A8B-ACEF-2610BC916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33">
            <a:extLst>
              <a:ext uri="{FF2B5EF4-FFF2-40B4-BE49-F238E27FC236}">
                <a16:creationId xmlns:a16="http://schemas.microsoft.com/office/drawing/2014/main" id="{A2012D9F-57BD-4A10-91C2-C6B3C32F0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CFE3AD-C3F3-49A2-A297-BC71833478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F07DFF-92AB-4854-AB67-F26F1F9144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A close up of a map&#10;&#10;Description automatically generated">
            <a:extLst>
              <a:ext uri="{FF2B5EF4-FFF2-40B4-BE49-F238E27FC236}">
                <a16:creationId xmlns:a16="http://schemas.microsoft.com/office/drawing/2014/main" id="{B83ED2E1-D37C-452E-9309-4CA778365638}"/>
              </a:ext>
            </a:extLst>
          </p:cNvPr>
          <p:cNvPicPr/>
          <p:nvPr/>
        </p:nvPicPr>
        <p:blipFill rotWithShape="1">
          <a:blip r:embed="rId3">
            <a:extLst>
              <a:ext uri="{28A0092B-C50C-407E-A947-70E740481C1C}">
                <a14:useLocalDpi xmlns:a14="http://schemas.microsoft.com/office/drawing/2010/main" val="0"/>
              </a:ext>
            </a:extLst>
          </a:blip>
          <a:srcRect l="24429" r="4216" b="-1"/>
          <a:stretch/>
        </p:blipFill>
        <p:spPr>
          <a:xfrm>
            <a:off x="7232850" y="610905"/>
            <a:ext cx="4338400" cy="2796833"/>
          </a:xfrm>
          <a:prstGeom prst="rect">
            <a:avLst/>
          </a:prstGeom>
        </p:spPr>
      </p:pic>
      <p:pic>
        <p:nvPicPr>
          <p:cNvPr id="5" name="Picture 4" descr="A close up of a map&#10;&#10;Description automatically generated">
            <a:extLst>
              <a:ext uri="{FF2B5EF4-FFF2-40B4-BE49-F238E27FC236}">
                <a16:creationId xmlns:a16="http://schemas.microsoft.com/office/drawing/2014/main" id="{A1037D4A-068B-48E2-92F5-5E731AFE18BC}"/>
              </a:ext>
            </a:extLst>
          </p:cNvPr>
          <p:cNvPicPr/>
          <p:nvPr/>
        </p:nvPicPr>
        <p:blipFill rotWithShape="1">
          <a:blip r:embed="rId4">
            <a:extLst>
              <a:ext uri="{28A0092B-C50C-407E-A947-70E740481C1C}">
                <a14:useLocalDpi xmlns:a14="http://schemas.microsoft.com/office/drawing/2010/main" val="0"/>
              </a:ext>
            </a:extLst>
          </a:blip>
          <a:srcRect r="12638" b="3"/>
          <a:stretch/>
        </p:blipFill>
        <p:spPr>
          <a:xfrm>
            <a:off x="7232849" y="3412221"/>
            <a:ext cx="4338401" cy="2830534"/>
          </a:xfrm>
          <a:prstGeom prst="rect">
            <a:avLst/>
          </a:prstGeom>
        </p:spPr>
      </p:pic>
    </p:spTree>
    <p:extLst>
      <p:ext uri="{BB962C8B-B14F-4D97-AF65-F5344CB8AC3E}">
        <p14:creationId xmlns:p14="http://schemas.microsoft.com/office/powerpoint/2010/main" val="376420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36491AF2-F637-4458-8B7A-BF788BA75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4E5FC1-7299-4180-BC75-631D0C2BD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165" y="282258"/>
            <a:ext cx="5617029" cy="6323816"/>
          </a:xfrm>
          <a:prstGeom prst="rect">
            <a:avLst/>
          </a:prstGeom>
          <a:solidFill>
            <a:schemeClr val="tx1"/>
          </a:solidFill>
          <a:ln w="6350" cap="flat" cmpd="sng" algn="ctr">
            <a:solidFill>
              <a:schemeClr val="tx1">
                <a:lumMod val="75000"/>
              </a:schemeClr>
            </a:solidFill>
            <a:prstDash val="solid"/>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27D770CB-6E46-4B1E-9B06-FD55FF2B9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571" y="415055"/>
            <a:ext cx="5336217" cy="6058223"/>
          </a:xfrm>
          <a:prstGeom prst="rect">
            <a:avLst/>
          </a:prstGeom>
          <a:solidFill>
            <a:schemeClr val="bg2"/>
          </a:solidFill>
          <a:ln w="6350" cap="sq" cmpd="sng" algn="ctr">
            <a:noFill/>
            <a:prstDash val="solid"/>
            <a:miter lim="800000"/>
          </a:ln>
          <a:effectLst/>
        </p:spPr>
      </p:sp>
      <p:sp>
        <p:nvSpPr>
          <p:cNvPr id="2" name="Title 1">
            <a:extLst>
              <a:ext uri="{FF2B5EF4-FFF2-40B4-BE49-F238E27FC236}">
                <a16:creationId xmlns:a16="http://schemas.microsoft.com/office/drawing/2014/main" id="{6EA8FFF9-33B6-4058-B0FC-12B8861F66AD}"/>
              </a:ext>
            </a:extLst>
          </p:cNvPr>
          <p:cNvSpPr>
            <a:spLocks noGrp="1"/>
          </p:cNvSpPr>
          <p:nvPr>
            <p:ph type="title"/>
          </p:nvPr>
        </p:nvSpPr>
        <p:spPr>
          <a:xfrm>
            <a:off x="737486" y="727626"/>
            <a:ext cx="4602152" cy="1718225"/>
          </a:xfrm>
        </p:spPr>
        <p:txBody>
          <a:bodyPr>
            <a:noAutofit/>
          </a:bodyPr>
          <a:lstStyle/>
          <a:p>
            <a:r>
              <a:rPr lang="es-ES" sz="3200" dirty="0" err="1"/>
              <a:t>Map</a:t>
            </a:r>
            <a:r>
              <a:rPr lang="es-ES" sz="3200" dirty="0"/>
              <a:t> of </a:t>
            </a:r>
            <a:r>
              <a:rPr lang="es-ES" sz="3200" dirty="0" err="1"/>
              <a:t>the</a:t>
            </a:r>
            <a:r>
              <a:rPr lang="es-ES" sz="3200" dirty="0"/>
              <a:t> center of Madrid</a:t>
            </a:r>
          </a:p>
        </p:txBody>
      </p:sp>
      <p:sp>
        <p:nvSpPr>
          <p:cNvPr id="17" name="Content Placeholder 8">
            <a:extLst>
              <a:ext uri="{FF2B5EF4-FFF2-40B4-BE49-F238E27FC236}">
                <a16:creationId xmlns:a16="http://schemas.microsoft.com/office/drawing/2014/main" id="{13576E5B-0342-4190-A802-6D5F639832C0}"/>
              </a:ext>
            </a:extLst>
          </p:cNvPr>
          <p:cNvSpPr>
            <a:spLocks noGrp="1"/>
          </p:cNvSpPr>
          <p:nvPr>
            <p:ph idx="1"/>
          </p:nvPr>
        </p:nvSpPr>
        <p:spPr>
          <a:xfrm>
            <a:off x="737486" y="2538919"/>
            <a:ext cx="4602152" cy="3596880"/>
          </a:xfrm>
        </p:spPr>
        <p:txBody>
          <a:bodyPr>
            <a:normAutofit/>
          </a:bodyPr>
          <a:lstStyle/>
          <a:p>
            <a:r>
              <a:rPr lang="en-US" dirty="0"/>
              <a:t>With neighborhoods</a:t>
            </a:r>
          </a:p>
          <a:p>
            <a:endParaRPr lang="en-US" dirty="0"/>
          </a:p>
          <a:p>
            <a:r>
              <a:rPr lang="en-US" dirty="0"/>
              <a:t>Without neighborhoods</a:t>
            </a:r>
          </a:p>
        </p:txBody>
      </p:sp>
      <p:sp>
        <p:nvSpPr>
          <p:cNvPr id="18" name="Rectangle 17">
            <a:extLst>
              <a:ext uri="{FF2B5EF4-FFF2-40B4-BE49-F238E27FC236}">
                <a16:creationId xmlns:a16="http://schemas.microsoft.com/office/drawing/2014/main" id="{3C1F5257-35BE-473F-AD7A-B99A8363B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771" y="282258"/>
            <a:ext cx="1846073" cy="2780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6A0DAA8-E9CE-456D-A6BF-3F046C566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57" y="4194827"/>
            <a:ext cx="2071742" cy="24112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text, map&#10;&#10;Description automatically generated">
            <a:extLst>
              <a:ext uri="{FF2B5EF4-FFF2-40B4-BE49-F238E27FC236}">
                <a16:creationId xmlns:a16="http://schemas.microsoft.com/office/drawing/2014/main" id="{56EFD175-DBA9-411D-B23D-2B7A6666703C}"/>
              </a:ext>
            </a:extLst>
          </p:cNvPr>
          <p:cNvPicPr>
            <a:picLocks/>
          </p:cNvPicPr>
          <p:nvPr/>
        </p:nvPicPr>
        <p:blipFill rotWithShape="1">
          <a:blip r:embed="rId2">
            <a:extLst>
              <a:ext uri="{28A0092B-C50C-407E-A947-70E740481C1C}">
                <a14:useLocalDpi xmlns:a14="http://schemas.microsoft.com/office/drawing/2010/main" val="0"/>
              </a:ext>
            </a:extLst>
          </a:blip>
          <a:srcRect l="15605" r="26668" b="-3"/>
          <a:stretch/>
        </p:blipFill>
        <p:spPr>
          <a:xfrm>
            <a:off x="8245165" y="3209731"/>
            <a:ext cx="3716680" cy="3396343"/>
          </a:xfrm>
          <a:prstGeom prst="rect">
            <a:avLst/>
          </a:prstGeom>
        </p:spPr>
      </p:pic>
      <p:pic>
        <p:nvPicPr>
          <p:cNvPr id="5" name="Picture 4" descr="A picture containing text, map&#10;&#10;Description automatically generated">
            <a:extLst>
              <a:ext uri="{FF2B5EF4-FFF2-40B4-BE49-F238E27FC236}">
                <a16:creationId xmlns:a16="http://schemas.microsoft.com/office/drawing/2014/main" id="{580141DB-2EBC-4047-9E3E-B90F5D156048}"/>
              </a:ext>
            </a:extLst>
          </p:cNvPr>
          <p:cNvPicPr/>
          <p:nvPr/>
        </p:nvPicPr>
        <p:blipFill rotWithShape="1">
          <a:blip r:embed="rId3">
            <a:extLst>
              <a:ext uri="{28A0092B-C50C-407E-A947-70E740481C1C}">
                <a14:useLocalDpi xmlns:a14="http://schemas.microsoft.com/office/drawing/2010/main" val="0"/>
              </a:ext>
            </a:extLst>
          </a:blip>
          <a:srcRect l="21336" r="6243" b="2"/>
          <a:stretch/>
        </p:blipFill>
        <p:spPr bwMode="auto">
          <a:xfrm>
            <a:off x="6013956" y="282258"/>
            <a:ext cx="3950144" cy="3749831"/>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814211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98ED3D-646C-482B-AA35-662463F5D5C1}"/>
              </a:ext>
            </a:extLst>
          </p:cNvPr>
          <p:cNvSpPr>
            <a:spLocks noGrp="1"/>
          </p:cNvSpPr>
          <p:nvPr>
            <p:ph idx="1"/>
          </p:nvPr>
        </p:nvSpPr>
        <p:spPr>
          <a:xfrm>
            <a:off x="1066800" y="1589314"/>
            <a:ext cx="10058400" cy="4445726"/>
          </a:xfrm>
        </p:spPr>
        <p:txBody>
          <a:bodyPr/>
          <a:lstStyle/>
          <a:p>
            <a:r>
              <a:rPr lang="en-US" dirty="0"/>
              <a:t>We get all the venues in the boroughs we are interested in: 757 venues in those 22 neighborhoods, 143 unique categories</a:t>
            </a:r>
          </a:p>
          <a:p>
            <a:endParaRPr lang="en-US" dirty="0"/>
          </a:p>
          <a:p>
            <a:endParaRPr lang="en-US" dirty="0"/>
          </a:p>
          <a:p>
            <a:endParaRPr lang="en-US" dirty="0"/>
          </a:p>
          <a:p>
            <a:endParaRPr lang="en-US" dirty="0"/>
          </a:p>
          <a:p>
            <a:endParaRPr lang="en-US" dirty="0"/>
          </a:p>
          <a:p>
            <a:endParaRPr lang="en-US" dirty="0"/>
          </a:p>
          <a:p>
            <a:endParaRPr lang="en-US" dirty="0"/>
          </a:p>
          <a:p>
            <a:r>
              <a:rPr lang="en-US" dirty="0"/>
              <a:t>Top 10 venues by neighborhood:</a:t>
            </a:r>
            <a:endParaRPr lang="es-ES" dirty="0"/>
          </a:p>
        </p:txBody>
      </p:sp>
      <p:sp>
        <p:nvSpPr>
          <p:cNvPr id="4" name="Content Placeholder 2">
            <a:extLst>
              <a:ext uri="{FF2B5EF4-FFF2-40B4-BE49-F238E27FC236}">
                <a16:creationId xmlns:a16="http://schemas.microsoft.com/office/drawing/2014/main" id="{F3777605-71C4-4EEE-B74A-F653D76E734F}"/>
              </a:ext>
            </a:extLst>
          </p:cNvPr>
          <p:cNvSpPr txBox="1">
            <a:spLocks/>
          </p:cNvSpPr>
          <p:nvPr/>
        </p:nvSpPr>
        <p:spPr>
          <a:xfrm>
            <a:off x="958156" y="822960"/>
            <a:ext cx="7652443" cy="950253"/>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a:lstStyle>
          <a:p>
            <a:pPr marL="0" indent="0" algn="ctr">
              <a:spcBef>
                <a:spcPts val="0"/>
              </a:spcBef>
              <a:spcAft>
                <a:spcPts val="600"/>
              </a:spcAft>
              <a:buFont typeface="Arial" pitchFamily="34" charset="0"/>
              <a:buNone/>
            </a:pPr>
            <a:r>
              <a:rPr lang="en-US" sz="4000" spc="80" dirty="0">
                <a:solidFill>
                  <a:schemeClr val="tx2"/>
                </a:solidFill>
              </a:rPr>
              <a:t>3.2. Foursquare and venues</a:t>
            </a:r>
          </a:p>
        </p:txBody>
      </p:sp>
      <p:pic>
        <p:nvPicPr>
          <p:cNvPr id="5" name="Picture 4" descr="A screenshot of a cell phone&#10;&#10;Description automatically generated">
            <a:extLst>
              <a:ext uri="{FF2B5EF4-FFF2-40B4-BE49-F238E27FC236}">
                <a16:creationId xmlns:a16="http://schemas.microsoft.com/office/drawing/2014/main" id="{B0F5ED00-9055-4ECE-A75A-BB2247AEB365}"/>
              </a:ext>
            </a:extLst>
          </p:cNvPr>
          <p:cNvPicPr/>
          <p:nvPr/>
        </p:nvPicPr>
        <p:blipFill>
          <a:blip r:embed="rId2">
            <a:extLst>
              <a:ext uri="{28A0092B-C50C-407E-A947-70E740481C1C}">
                <a14:useLocalDpi xmlns:a14="http://schemas.microsoft.com/office/drawing/2010/main" val="0"/>
              </a:ext>
            </a:extLst>
          </a:blip>
          <a:stretch>
            <a:fillRect/>
          </a:stretch>
        </p:blipFill>
        <p:spPr>
          <a:xfrm>
            <a:off x="1273553" y="2339851"/>
            <a:ext cx="5660647" cy="194912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AD6902D-F5DF-4DD4-99C7-282ED032EC96}"/>
              </a:ext>
            </a:extLst>
          </p:cNvPr>
          <p:cNvPicPr/>
          <p:nvPr/>
        </p:nvPicPr>
        <p:blipFill>
          <a:blip r:embed="rId3">
            <a:extLst>
              <a:ext uri="{28A0092B-C50C-407E-A947-70E740481C1C}">
                <a14:useLocalDpi xmlns:a14="http://schemas.microsoft.com/office/drawing/2010/main" val="0"/>
              </a:ext>
            </a:extLst>
          </a:blip>
          <a:stretch>
            <a:fillRect/>
          </a:stretch>
        </p:blipFill>
        <p:spPr>
          <a:xfrm>
            <a:off x="6096000" y="4441371"/>
            <a:ext cx="5400040" cy="1768294"/>
          </a:xfrm>
          <a:prstGeom prst="rect">
            <a:avLst/>
          </a:prstGeom>
        </p:spPr>
      </p:pic>
    </p:spTree>
    <p:extLst>
      <p:ext uri="{BB962C8B-B14F-4D97-AF65-F5344CB8AC3E}">
        <p14:creationId xmlns:p14="http://schemas.microsoft.com/office/powerpoint/2010/main" val="2933910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5BAB-4A9F-4E91-9AFC-C9CE11F02B62}"/>
              </a:ext>
            </a:extLst>
          </p:cNvPr>
          <p:cNvSpPr>
            <a:spLocks noGrp="1"/>
          </p:cNvSpPr>
          <p:nvPr>
            <p:ph type="title"/>
          </p:nvPr>
        </p:nvSpPr>
        <p:spPr/>
        <p:txBody>
          <a:bodyPr>
            <a:normAutofit/>
          </a:bodyPr>
          <a:lstStyle/>
          <a:p>
            <a:r>
              <a:rPr lang="en-US" sz="2000" dirty="0">
                <a:latin typeface="+mn-lt"/>
              </a:rPr>
              <a:t>Grouping the venues of each neighborhood and displaying them taking the mean of the frequency of occurrence of each category:</a:t>
            </a:r>
            <a:endParaRPr lang="es-ES" sz="2000" dirty="0">
              <a:latin typeface="+mn-lt"/>
            </a:endParaRPr>
          </a:p>
        </p:txBody>
      </p:sp>
      <p:pic>
        <p:nvPicPr>
          <p:cNvPr id="4" name="Content Placeholder 3" descr="A screenshot of a cell phone&#10;&#10;Description automatically generated">
            <a:extLst>
              <a:ext uri="{FF2B5EF4-FFF2-40B4-BE49-F238E27FC236}">
                <a16:creationId xmlns:a16="http://schemas.microsoft.com/office/drawing/2014/main" id="{D47F9C04-7AAC-457F-9FB5-5C0448A70A7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62008" y="2424822"/>
            <a:ext cx="7467984" cy="3289469"/>
          </a:xfrm>
          <a:prstGeom prst="rect">
            <a:avLst/>
          </a:prstGeom>
        </p:spPr>
      </p:pic>
    </p:spTree>
    <p:extLst>
      <p:ext uri="{BB962C8B-B14F-4D97-AF65-F5344CB8AC3E}">
        <p14:creationId xmlns:p14="http://schemas.microsoft.com/office/powerpoint/2010/main" val="2681075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docProps/app.xml><?xml version="1.0" encoding="utf-8"?>
<Properties xmlns="http://schemas.openxmlformats.org/officeDocument/2006/extended-properties" xmlns:vt="http://schemas.openxmlformats.org/officeDocument/2006/docPropsVTypes">
  <TotalTime>20</TotalTime>
  <Words>958</Words>
  <Application>Microsoft Office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vt:lpstr>
      <vt:lpstr>Savon</vt:lpstr>
      <vt:lpstr>IBM CAPSTONE PROJECT</vt:lpstr>
      <vt:lpstr>1. Introduction</vt:lpstr>
      <vt:lpstr>2. Data description and cleaning</vt:lpstr>
      <vt:lpstr>PowerPoint Presentation</vt:lpstr>
      <vt:lpstr>PowerPoint Presentation</vt:lpstr>
      <vt:lpstr>3. Methodology </vt:lpstr>
      <vt:lpstr>Map of the center of Madrid</vt:lpstr>
      <vt:lpstr>PowerPoint Presentation</vt:lpstr>
      <vt:lpstr>Grouping the venues of each neighborhood and displaying them taking the mean of the frequency of occurrence of each category:</vt:lpstr>
      <vt:lpstr>3.2. Clustering Neighborhoods </vt:lpstr>
      <vt:lpstr>4. Discussion </vt:lpstr>
      <vt:lpstr>PowerPoint Presentation</vt:lpstr>
      <vt:lpstr>6. Conclusions and Future directions</vt:lpstr>
      <vt:lpstr>7.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CAPSTONE PROJECT</dc:title>
  <dc:creator>Diaz Rubio, Rebeca M.</dc:creator>
  <cp:lastModifiedBy>Diaz Rubio, Rebeca M.</cp:lastModifiedBy>
  <cp:revision>6</cp:revision>
  <dcterms:created xsi:type="dcterms:W3CDTF">2020-05-18T01:00:47Z</dcterms:created>
  <dcterms:modified xsi:type="dcterms:W3CDTF">2020-05-18T01:22:13Z</dcterms:modified>
</cp:coreProperties>
</file>